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274" r:id="rId3"/>
    <p:sldId id="276" r:id="rId4"/>
    <p:sldId id="394" r:id="rId5"/>
    <p:sldId id="353" r:id="rId6"/>
    <p:sldId id="395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39" autoAdjust="0"/>
    <p:restoredTop sz="94533" autoAdjust="0"/>
  </p:normalViewPr>
  <p:slideViewPr>
    <p:cSldViewPr>
      <p:cViewPr varScale="1">
        <p:scale>
          <a:sx n="72" d="100"/>
          <a:sy n="72" d="100"/>
        </p:scale>
        <p:origin x="522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02-06-2014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02-06-2014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02-06-2014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02-06-2014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" TargetMode="External"/><Relationship Id="rId2" Type="http://schemas.openxmlformats.org/officeDocument/2006/relationships/hyperlink" Target="http://www.codecademy.com/en/tracks/htmlcs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hyperlink" Target="http://learn.shayhowe.com/html-cs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web-fundamental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7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13212" y="685800"/>
            <a:ext cx="7382341" cy="14763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 Fundamentals </a:t>
            </a:r>
            <a:br>
              <a:rPr lang="en-US" dirty="0" smtClean="0"/>
            </a:br>
            <a:r>
              <a:rPr lang="en-US" dirty="0" smtClean="0"/>
              <a:t>(HTML and CSS)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13212" y="2362200"/>
            <a:ext cx="7382341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8026" y="3733800"/>
            <a:ext cx="7618500" cy="2438400"/>
          </a:xfrm>
          <a:effectLst>
            <a:softEdge rad="31750"/>
          </a:effectLst>
        </p:spPr>
      </p:pic>
      <p:pic>
        <p:nvPicPr>
          <p:cNvPr id="14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71" y="522146"/>
            <a:ext cx="1580162" cy="15801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73" y="1712310"/>
            <a:ext cx="1413839" cy="163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2296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Vladislav Karamfilov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Game </a:t>
            </a:r>
            <a:r>
              <a:rPr lang="en-US" sz="3200" dirty="0"/>
              <a:t>developer @ XS Software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graduate from the Software Academy (2013</a:t>
            </a:r>
            <a:r>
              <a:rPr lang="en-US" sz="3200" dirty="0" smtClean="0"/>
              <a:t>)	</a:t>
            </a:r>
          </a:p>
          <a:p>
            <a:pPr marL="304747" lvl="1" indent="-304747">
              <a:lnSpc>
                <a:spcPct val="100000"/>
              </a:lnSpc>
              <a:spcBef>
                <a:spcPts val="2400"/>
              </a:spcBef>
              <a:buClr>
                <a:srgbClr val="F2B254"/>
              </a:buClr>
              <a:buSzPct val="100000"/>
            </a:pP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Volunteer Trainers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Top students from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Will teach workshops and advanced topics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8612" y="1447800"/>
            <a:ext cx="1905000" cy="228619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6" name="Picture 5" title="Software University">
            <a:hlinkClick r:id="rId3" tooltip="Software University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253625" y="4297200"/>
            <a:ext cx="1834974" cy="1570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908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15+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Developers from the software industry</a:t>
            </a:r>
          </a:p>
          <a:p>
            <a:pPr lvl="1"/>
            <a:r>
              <a:rPr lang="en-US" dirty="0" smtClean="0"/>
              <a:t>Scholarship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Fundamentals: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8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May – July 2014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dates: ~ 2-3 July 2014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Web Fundamentals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967" y="1625244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HTML &amp; CSS </a:t>
            </a:r>
            <a:r>
              <a:rPr lang="en-US" dirty="0" smtClean="0"/>
              <a:t>–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standard for Web UI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Web-based application are very popular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Runs on any device with a Web browser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HTML5 </a:t>
            </a:r>
            <a:r>
              <a:rPr lang="en-US" dirty="0"/>
              <a:t>is currently the #1 job trend based on the fastest growing keywords found in online job </a:t>
            </a:r>
            <a:r>
              <a:rPr lang="en-US" dirty="0" smtClean="0"/>
              <a:t>postings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HTML5 will get better and better and take bigger chunk of the mobile application </a:t>
            </a:r>
            <a:r>
              <a:rPr lang="en-US" dirty="0" smtClean="0"/>
              <a:t>market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Every IT professional should know HTML &amp; CSS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HTML &amp; CSS?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648200"/>
            <a:ext cx="7185872" cy="820600"/>
          </a:xfrm>
        </p:spPr>
        <p:txBody>
          <a:bodyPr/>
          <a:lstStyle/>
          <a:p>
            <a:r>
              <a:rPr lang="en-US" dirty="0" smtClean="0"/>
              <a:t>Web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(80% for online students)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work: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“Web Fundamentals”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HTML &amp; CSS exam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will be given a set of images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should create the HTML &amp; CSS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Sample exam problem: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Fundamentals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designshack.co.uk/wp-content/uploads/copypastelist-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73" y="4016992"/>
            <a:ext cx="2393587" cy="23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iles.softicons.com/download/system-icons/adobe-cs4-files-folders-icons-by-deleket/png/256/File%20Adobe%20Dreamweaver%20HTML-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730" y="4441208"/>
            <a:ext cx="1406620" cy="140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cons.iconarchive.com/icons/treetog/file-type/256/css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4441208"/>
            <a:ext cx="1406620" cy="140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579812" y="5050808"/>
            <a:ext cx="914400" cy="300702"/>
          </a:xfrm>
          <a:prstGeom prst="rightArrow">
            <a:avLst/>
          </a:prstGeom>
          <a:solidFill>
            <a:srgbClr val="F0A22E">
              <a:alpha val="40000"/>
            </a:srgb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4078" y="4937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+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869" y="1467108"/>
            <a:ext cx="2883016" cy="180263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869" y="3991741"/>
            <a:ext cx="2883016" cy="216226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402" y="4852600"/>
            <a:ext cx="2602806" cy="130140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331915"/>
            <a:ext cx="2073022" cy="20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Web Fundamentals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2812" y="1924966"/>
            <a:ext cx="10363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https://softuni.bg/trainings/coursesinstances/details/3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 Fundamentals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/>
              <a:t>HTML &amp; CSS @ Codecademy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2"/>
              </a:rPr>
              <a:t>http</a:t>
            </a:r>
            <a:r>
              <a:rPr lang="en-US" sz="3000" dirty="0">
                <a:hlinkClick r:id="rId2"/>
              </a:rPr>
              <a:t>://</a:t>
            </a:r>
            <a:r>
              <a:rPr lang="en-US" sz="3000" dirty="0" smtClean="0">
                <a:hlinkClick r:id="rId2"/>
              </a:rPr>
              <a:t>www.codecademy.com/tracks/web</a:t>
            </a:r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W3School HTML Tutorial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>
                <a:hlinkClick r:id="rId3"/>
              </a:rPr>
              <a:t>http://www.w3schools.com/html</a:t>
            </a:r>
            <a:r>
              <a:rPr lang="en-US" sz="3000" dirty="0" smtClean="0">
                <a:hlinkClick r:id="rId3"/>
              </a:rPr>
              <a:t>/</a:t>
            </a:r>
            <a:endParaRPr lang="en-US" sz="3000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Learn to Code HTML &amp; CSS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hlinkClick r:id="rId4"/>
              </a:rPr>
              <a:t>http://learn.shayhowe.com/html-css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&amp; CSS Tutorials</a:t>
            </a:r>
            <a:endParaRPr lang="en-US" dirty="0"/>
          </a:p>
        </p:txBody>
      </p:sp>
      <p:pic>
        <p:nvPicPr>
          <p:cNvPr id="3076" name="Picture 4" descr="https://innovationportal.org/sites/default/files/Video%20tutorial%20ic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787" y="2438400"/>
            <a:ext cx="23812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You will need a text editor, e.g.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++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You may try many HTML authoring tools like: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Sublime Text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Brackets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Aptana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Studio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Microsoft Visual Studio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Netbeans</a:t>
            </a: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4098" name="Picture 2" descr="http://www.awebstudio.com/wp-content/uploads/tool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912" y="3733800"/>
            <a:ext cx="2476500" cy="2476500"/>
          </a:xfrm>
          <a:prstGeom prst="roundRect">
            <a:avLst>
              <a:gd name="adj" fmla="val 215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-GU9uyq5JF-g/UkP9UlsSiAI/AAAAAAAAATU/oFVLcdB5ZFI/s1600/text_icon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2" y="1371600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"Web Fundamentals" course teaches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HTML &amp; CSS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HTML, Tags, Tables, Forms, Semantic HTML,</a:t>
            </a:r>
            <a:br>
              <a:rPr lang="en-US" sz="3000" dirty="0" smtClean="0"/>
            </a:br>
            <a:r>
              <a:rPr lang="en-US" sz="3000" dirty="0" smtClean="0"/>
              <a:t>CSS, Styles, Positioning, Layout, Responsive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Form image to HTML &amp; CSS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038" y="1273518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HTML &amp; CSS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https://softuni.bg/courses/web-fundamentals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Web </a:t>
            </a:r>
            <a:r>
              <a:rPr lang="en-US" dirty="0" smtClean="0"/>
              <a:t>Fundamentals (</a:t>
            </a:r>
            <a:r>
              <a:rPr lang="en-US" dirty="0"/>
              <a:t>HTML and CSS)</a:t>
            </a:r>
          </a:p>
        </p:txBody>
      </p:sp>
    </p:spTree>
    <p:extLst>
      <p:ext uri="{BB962C8B-B14F-4D97-AF65-F5344CB8AC3E}">
        <p14:creationId xmlns:p14="http://schemas.microsoft.com/office/powerpoint/2010/main" val="31585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HTML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6"/>
              </a:rPr>
              <a:t>CC-BY-NC-SA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CSS Styling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dirty="0"/>
              <a:t>#</a:t>
            </a:r>
            <a:r>
              <a:rPr lang="bg-BG" dirty="0"/>
              <a:t>1</a:t>
            </a:r>
            <a:r>
              <a:rPr lang="en-US" dirty="0"/>
              <a:t>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819400"/>
            <a:chOff x="581722" y="1295400"/>
            <a:chExt cx="8713090" cy="2200508"/>
          </a:xfrm>
        </p:grpSpPr>
        <p:sp>
          <p:nvSpPr>
            <p:cNvPr id="5" name="TextBox 4"/>
            <p:cNvSpPr txBox="1"/>
            <p:nvPr/>
          </p:nvSpPr>
          <p:spPr>
            <a:xfrm>
              <a:off x="690870" y="1807559"/>
              <a:ext cx="1547082" cy="7991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 Basics</a:t>
              </a:r>
              <a:endParaRPr lang="bg-BG" sz="2200" dirty="0"/>
            </a:p>
            <a:p>
              <a:r>
                <a:rPr lang="en-US" sz="1600" dirty="0"/>
                <a:t>4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en-US" sz="1600" dirty="0"/>
                <a:t>3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93498" y="1807533"/>
              <a:ext cx="3123174" cy="7991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>
                  <a:solidFill>
                    <a:schemeClr val="accent6">
                      <a:lumMod val="75000"/>
                    </a:schemeClr>
                  </a:solidFill>
                </a:rPr>
                <a:t>Web Fundamentals </a:t>
              </a:r>
              <a:r>
                <a:rPr lang="bg-BG" sz="2200" b="1" dirty="0">
                  <a:solidFill>
                    <a:schemeClr val="accent6">
                      <a:lumMod val="75000"/>
                    </a:schemeClr>
                  </a:solidFill>
                </a:rPr>
                <a:t>(</a:t>
              </a:r>
              <a:r>
                <a:rPr lang="en-US" sz="2200" b="1" dirty="0">
                  <a:solidFill>
                    <a:schemeClr val="accent6">
                      <a:lumMod val="75000"/>
                    </a:schemeClr>
                  </a:solidFill>
                </a:rPr>
                <a:t>HTML + CSS</a:t>
              </a:r>
              <a:r>
                <a:rPr lang="bg-BG" sz="2200" b="1" dirty="0">
                  <a:solidFill>
                    <a:schemeClr val="accent6">
                      <a:lumMod val="75000"/>
                    </a:schemeClr>
                  </a:solidFill>
                </a:rPr>
                <a:t>)</a:t>
              </a:r>
            </a:p>
            <a:p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</a:rPr>
                <a:t>10 times</a:t>
              </a:r>
              <a:r>
                <a:rPr lang="bg-BG" sz="1600" b="1" dirty="0">
                  <a:solidFill>
                    <a:schemeClr val="accent6">
                      <a:lumMod val="75000"/>
                    </a:schemeClr>
                  </a:solidFill>
                </a:rPr>
                <a:t> + </a:t>
              </a:r>
              <a:r>
                <a:rPr lang="en-US" sz="1600" b="1" dirty="0" smtClean="0">
                  <a:solidFill>
                    <a:schemeClr val="accent6">
                      <a:lumMod val="75000"/>
                    </a:schemeClr>
                  </a:solidFill>
                </a:rPr>
                <a:t>TW + exam</a:t>
              </a:r>
              <a:endParaRPr lang="bg-BG" sz="1600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  <a:r>
                <a:rPr lang="bg-BG" sz="1600" b="1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</a:rPr>
                <a:t>weeks</a:t>
              </a:r>
              <a:r>
                <a:rPr lang="bg-BG" sz="1600" b="1" dirty="0">
                  <a:solidFill>
                    <a:schemeClr val="accent6">
                      <a:lumMod val="75000"/>
                    </a:schemeClr>
                  </a:solidFill>
                </a:rPr>
                <a:t> * 2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</a:rPr>
                <a:t>times</a:t>
              </a:r>
              <a:endParaRPr lang="bg-BG" sz="1600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endParaRPr lang="en-US" sz="1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61010" y="1805864"/>
              <a:ext cx="1527041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PHP Basics</a:t>
              </a:r>
              <a:endParaRPr lang="bg-BG" sz="2200" dirty="0"/>
            </a:p>
            <a:p>
              <a:r>
                <a:rPr lang="bg-BG" sz="1600" dirty="0"/>
                <a:t>4</a:t>
              </a:r>
              <a:r>
                <a:rPr lang="en-US" sz="1600" dirty="0"/>
                <a:t>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bg-BG" sz="1600" dirty="0"/>
                <a:t>3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77430" y="1805864"/>
              <a:ext cx="2125428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JavaScript Basics</a:t>
              </a:r>
              <a:endParaRPr lang="bg-BG" sz="2200" dirty="0"/>
            </a:p>
            <a:p>
              <a:r>
                <a:rPr lang="bg-BG" sz="1600" dirty="0"/>
                <a:t>5</a:t>
              </a:r>
              <a:r>
                <a:rPr lang="en-US" sz="1600" dirty="0"/>
                <a:t>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bg-BG" sz="1600" dirty="0"/>
                <a:t>4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703798"/>
              <a:ext cx="8497060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Skills</a:t>
              </a:r>
              <a:endParaRPr lang="bg-BG" sz="2200" dirty="0"/>
            </a:p>
            <a:p>
              <a:r>
                <a:rPr lang="en-US" sz="1600" dirty="0"/>
                <a:t>8 times</a:t>
              </a:r>
              <a:r>
                <a:rPr lang="bg-BG" sz="1600" dirty="0"/>
                <a:t> + </a:t>
              </a:r>
              <a:r>
                <a:rPr lang="en-US" sz="1600" dirty="0" smtClean="0"/>
                <a:t>team work project (TW)</a:t>
              </a:r>
              <a:endParaRPr lang="bg-BG" sz="1600" dirty="0"/>
            </a:p>
            <a:p>
              <a:r>
                <a:rPr lang="bg-BG" sz="1600" dirty="0"/>
                <a:t>1</a:t>
              </a:r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0.5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6775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9017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Fundamentals (HTML + CSS)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7125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1004888"/>
            <a:ext cx="6477000" cy="3643312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/>
              <a:t>Web Technologies Basics.</a:t>
            </a:r>
            <a:br>
              <a:rPr lang="en-US" sz="3200" dirty="0" smtClean="0"/>
            </a:br>
            <a:r>
              <a:rPr lang="en-US" sz="3200" dirty="0" smtClean="0"/>
              <a:t>Web Development Tools</a:t>
            </a:r>
            <a:endParaRPr lang="en-US" sz="3200" dirty="0"/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/>
              <a:t>HTML Fundamentals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/>
              <a:t>HTML Tables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Forms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Semantic HTML,</a:t>
            </a:r>
            <a:b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Frames, Other Tags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Fundamentals – Course Topics</a:t>
            </a:r>
            <a:r>
              <a:rPr lang="bg-BG" dirty="0" smtClean="0"/>
              <a:t> (</a:t>
            </a:r>
            <a:r>
              <a:rPr lang="en-US" dirty="0" smtClean="0"/>
              <a:t>HTML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49" y="3124200"/>
            <a:ext cx="4055232" cy="305726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7661" y="3559657"/>
            <a:ext cx="2257034" cy="2316168"/>
          </a:xfrm>
          <a:prstGeom prst="roundRect">
            <a:avLst>
              <a:gd name="adj" fmla="val 8401"/>
            </a:avLst>
          </a:prstGeom>
          <a:effectLst>
            <a:softEdge rad="63500"/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58" y="1125205"/>
            <a:ext cx="2104749" cy="210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6"/>
          </a:xfrm>
        </p:spPr>
        <p:txBody>
          <a:bodyPr>
            <a:noAutofit/>
          </a:bodyPr>
          <a:lstStyle/>
          <a:p>
            <a:pPr marL="627063" indent="-627063">
              <a:lnSpc>
                <a:spcPct val="11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CSS Overview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CSS Presentation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CSS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Layout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6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Responsive Design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6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Advanced CSS: CSS Preprocessors,</a:t>
            </a:r>
            <a:b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Bootstrap, CSS Transitions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6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6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Fundamentals – Course </a:t>
            </a:r>
            <a:r>
              <a:rPr lang="en-US" dirty="0" smtClean="0"/>
              <a:t>Topics (CSS)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561" y="1371600"/>
            <a:ext cx="2242251" cy="224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tecnoquo.com/wp-content/uploads/2009/08/c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267" y="1600201"/>
            <a:ext cx="3407090" cy="35052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piniton.co.uk/images/badge-button-pin/I%20heart%20love%20css-search-tags-geek-computing-00000002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67" y="4648200"/>
            <a:ext cx="1905945" cy="181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91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95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Teodor Kurtev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Software Academy (2013)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graduate from the Software Academy (2013)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026" name="Picture 2" descr="https://fbcdn-sphotos-d-a.akamaihd.net/hphotos-ak-prn2/t1.0-9/1601302_430828413687624_1150512125_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56019" y="1389562"/>
            <a:ext cx="1691393" cy="225519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12" y="4038601"/>
            <a:ext cx="1691394" cy="227583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16790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1046</Words>
  <Application>Microsoft Office PowerPoint</Application>
  <PresentationFormat>Custom</PresentationFormat>
  <Paragraphs>239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Web Fundamentals  (HTML and CSS)</vt:lpstr>
      <vt:lpstr>Table of Contents</vt:lpstr>
      <vt:lpstr>Level #1 at the Software University</vt:lpstr>
      <vt:lpstr>Web Fundamentals (HTML + CSS)</vt:lpstr>
      <vt:lpstr>Web Fundamentals – Course Topics (HTML)</vt:lpstr>
      <vt:lpstr>Web Fundamentals – Course Topics (CSS)</vt:lpstr>
      <vt:lpstr>The Trainers Team</vt:lpstr>
      <vt:lpstr>Trainers Team</vt:lpstr>
      <vt:lpstr>Trainers Team (2)</vt:lpstr>
      <vt:lpstr>Trainers Team (2)</vt:lpstr>
      <vt:lpstr>Volunteer Teaching Assistants</vt:lpstr>
      <vt:lpstr>Web Fundamentals: More Details </vt:lpstr>
      <vt:lpstr>Training Duration – Web Fundamentals</vt:lpstr>
      <vt:lpstr>Why HTML &amp; CSS?</vt:lpstr>
      <vt:lpstr>Why English?</vt:lpstr>
      <vt:lpstr>Web Fundamentals</vt:lpstr>
      <vt:lpstr>Scoring System for the “Web Fundamentals”</vt:lpstr>
      <vt:lpstr>Web Fundamentals Exam</vt:lpstr>
      <vt:lpstr>Homework Assignments</vt:lpstr>
      <vt:lpstr>Homework Peer Reviews</vt:lpstr>
      <vt:lpstr>Resources</vt:lpstr>
      <vt:lpstr>Course Web Site &amp; Forums</vt:lpstr>
      <vt:lpstr>The Web Fundamentals Slides and Videos</vt:lpstr>
      <vt:lpstr>HTML &amp; CSS Tutorials</vt:lpstr>
      <vt:lpstr>Software University Learning System (SULS)</vt:lpstr>
      <vt:lpstr>Recommended Software</vt:lpstr>
      <vt:lpstr>Summary</vt:lpstr>
      <vt:lpstr>Web Fundamentals (HTML and CSS)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Fundamentals: HTML &amp; CSS</dc:title>
  <dc:subject>Software Development Course</dc:subject>
  <dc:creator/>
  <cp:keywords>SoftUni, Software University, programming, software development, software engineering, course, HTML, CSS,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2014-06-02T14:28:58Z</dcterms:modified>
  <cp:category>HTML; CSS; Web;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